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hyperlink" Target="http://pegroup.com.ua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3482" y="2353587"/>
            <a:ext cx="6595219" cy="428324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ваш надійний постачальник електричної енергії"/>
          <p:cNvSpPr txBox="1"/>
          <p:nvPr/>
        </p:nvSpPr>
        <p:spPr>
          <a:xfrm>
            <a:off x="7009870" y="11324197"/>
            <a:ext cx="1036425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ваш надійний постачальник електричної енергії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rminator"/>
          <p:cNvSpPr/>
          <p:nvPr/>
        </p:nvSpPr>
        <p:spPr>
          <a:xfrm>
            <a:off x="12857384" y="7246678"/>
            <a:ext cx="8046486" cy="4023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gradFill>
            <a:gsLst>
              <a:gs pos="0">
                <a:srgbClr val="030309">
                  <a:alpha val="54792"/>
                </a:srgbClr>
              </a:gs>
              <a:gs pos="100000">
                <a:srgbClr val="152246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3" name="ТОВ «POWER ENERGY GROUP»"/>
          <p:cNvSpPr txBox="1"/>
          <p:nvPr>
            <p:ph type="title" idx="4294967295"/>
          </p:nvPr>
        </p:nvSpPr>
        <p:spPr>
          <a:xfrm>
            <a:off x="-2738754" y="2965450"/>
            <a:ext cx="19477561" cy="2984500"/>
          </a:xfrm>
          <a:prstGeom prst="rect">
            <a:avLst/>
          </a:prstGeom>
        </p:spPr>
        <p:txBody>
          <a:bodyPr/>
          <a:lstStyle>
            <a:lvl1pPr>
              <a:defRPr b="1"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ТОВ «POWER ENERGY GROUP»</a:t>
            </a:r>
          </a:p>
        </p:txBody>
      </p:sp>
      <p:sp>
        <p:nvSpPr>
          <p:cNvPr id="124" name="Terminator"/>
          <p:cNvSpPr/>
          <p:nvPr/>
        </p:nvSpPr>
        <p:spPr>
          <a:xfrm>
            <a:off x="12857384" y="2446078"/>
            <a:ext cx="8046486" cy="4023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gradFill>
            <a:gsLst>
              <a:gs pos="0">
                <a:srgbClr val="030309">
                  <a:alpha val="54792"/>
                </a:srgbClr>
              </a:gs>
              <a:gs pos="100000">
                <a:srgbClr val="152246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25" name="Надійний постачальник електроенергії   в вашому регіоні. Компанія є учасником Оптового ринку електричної енергії і відповідає всім вимогам законодавства."/>
          <p:cNvSpPr txBox="1"/>
          <p:nvPr/>
        </p:nvSpPr>
        <p:spPr>
          <a:xfrm>
            <a:off x="13684139" y="3390900"/>
            <a:ext cx="6392975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Надійний постачальник електроенергії   в вашому регіоні. Компанія є учасником Оптового ринку електричної енергії і відповідає всім вимогам законодавства.</a:t>
            </a:r>
          </a:p>
        </p:txBody>
      </p:sp>
      <p:sp>
        <p:nvSpPr>
          <p:cNvPr id="126" name="Оптимізація витрат і підвищення енергоефективності наших клієнтів за рахунок надання високого рівня відповідних послуг."/>
          <p:cNvSpPr txBox="1"/>
          <p:nvPr/>
        </p:nvSpPr>
        <p:spPr>
          <a:xfrm>
            <a:off x="13684139" y="8394699"/>
            <a:ext cx="6392975" cy="172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Оптимізація витрат і підвищення енергоефективності наших клієнтів за рахунок надання високого рівня відповідних послуг.</a:t>
            </a:r>
          </a:p>
        </p:txBody>
      </p:sp>
      <p:sp>
        <p:nvSpPr>
          <p:cNvPr id="127" name="НАША МІСІЯ"/>
          <p:cNvSpPr txBox="1"/>
          <p:nvPr/>
        </p:nvSpPr>
        <p:spPr>
          <a:xfrm>
            <a:off x="-5253354" y="7766050"/>
            <a:ext cx="19477561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НАША МІСІЯ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НАШІ ПЕРЕВАГИ"/>
          <p:cNvSpPr txBox="1"/>
          <p:nvPr>
            <p:ph type="title" idx="4294967295"/>
          </p:nvPr>
        </p:nvSpPr>
        <p:spPr>
          <a:xfrm>
            <a:off x="2453220" y="1009650"/>
            <a:ext cx="19477560" cy="2984500"/>
          </a:xfrm>
          <a:prstGeom prst="rect">
            <a:avLst/>
          </a:prstGeom>
        </p:spPr>
        <p:txBody>
          <a:bodyPr/>
          <a:lstStyle>
            <a:lvl1pPr>
              <a:defRPr b="1"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НАШІ ПЕРЕВАГИ</a:t>
            </a:r>
          </a:p>
        </p:txBody>
      </p:sp>
      <p:sp>
        <p:nvSpPr>
          <p:cNvPr id="130" name="Rounded Rectangle"/>
          <p:cNvSpPr/>
          <p:nvPr/>
        </p:nvSpPr>
        <p:spPr>
          <a:xfrm>
            <a:off x="3124200" y="4840028"/>
            <a:ext cx="4474690" cy="4035944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50913"/>
              </a:gs>
              <a:gs pos="100000">
                <a:srgbClr val="0F1934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1" name="Rounded Rectangle"/>
          <p:cNvSpPr/>
          <p:nvPr/>
        </p:nvSpPr>
        <p:spPr>
          <a:xfrm>
            <a:off x="9954655" y="4840028"/>
            <a:ext cx="4474690" cy="4035944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50913"/>
              </a:gs>
              <a:gs pos="100000">
                <a:srgbClr val="0F1934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2" name="Rounded Rectangle"/>
          <p:cNvSpPr/>
          <p:nvPr/>
        </p:nvSpPr>
        <p:spPr>
          <a:xfrm>
            <a:off x="16785110" y="4840028"/>
            <a:ext cx="4474690" cy="4035944"/>
          </a:xfrm>
          <a:prstGeom prst="roundRect">
            <a:avLst>
              <a:gd name="adj" fmla="val 15000"/>
            </a:avLst>
          </a:prstGeom>
          <a:gradFill>
            <a:gsLst>
              <a:gs pos="0">
                <a:srgbClr val="050913"/>
              </a:gs>
              <a:gs pos="100000">
                <a:srgbClr val="0F1934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3" name="НИЗЬКІ ТАРИФИ"/>
          <p:cNvSpPr txBox="1"/>
          <p:nvPr/>
        </p:nvSpPr>
        <p:spPr>
          <a:xfrm>
            <a:off x="2165058" y="7734299"/>
            <a:ext cx="639297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НИЗЬКІ ТАРИФИ</a:t>
            </a:r>
          </a:p>
        </p:txBody>
      </p:sp>
      <p:sp>
        <p:nvSpPr>
          <p:cNvPr id="134" name="ВІДСУТНІ ШТРАФИ"/>
          <p:cNvSpPr txBox="1"/>
          <p:nvPr/>
        </p:nvSpPr>
        <p:spPr>
          <a:xfrm>
            <a:off x="8995512" y="7734299"/>
            <a:ext cx="639297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ВІДСУТНІ ШТРАФИ</a:t>
            </a:r>
          </a:p>
        </p:txBody>
      </p:sp>
      <p:sp>
        <p:nvSpPr>
          <p:cNvPr id="135" name="ГНУЧКИЙ ГРАФІК ОПЛАТИ"/>
          <p:cNvSpPr txBox="1"/>
          <p:nvPr/>
        </p:nvSpPr>
        <p:spPr>
          <a:xfrm>
            <a:off x="16915424" y="7531099"/>
            <a:ext cx="4214063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ГНУЧКИЙ ГРАФІК ОПЛАТИ</a:t>
            </a:r>
          </a:p>
        </p:txBody>
      </p:sp>
      <p:sp>
        <p:nvSpPr>
          <p:cNvPr id="136" name="Coins"/>
          <p:cNvSpPr/>
          <p:nvPr/>
        </p:nvSpPr>
        <p:spPr>
          <a:xfrm>
            <a:off x="4794596" y="6069649"/>
            <a:ext cx="1133898" cy="1137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1" y="0"/>
                </a:moveTo>
                <a:cubicBezTo>
                  <a:pt x="7949" y="0"/>
                  <a:pt x="5266" y="392"/>
                  <a:pt x="3255" y="1111"/>
                </a:cubicBezTo>
                <a:cubicBezTo>
                  <a:pt x="1360" y="1787"/>
                  <a:pt x="273" y="2685"/>
                  <a:pt x="273" y="3572"/>
                </a:cubicBezTo>
                <a:cubicBezTo>
                  <a:pt x="273" y="4460"/>
                  <a:pt x="1360" y="5360"/>
                  <a:pt x="3255" y="6035"/>
                </a:cubicBezTo>
                <a:cubicBezTo>
                  <a:pt x="5266" y="6749"/>
                  <a:pt x="7949" y="7147"/>
                  <a:pt x="10801" y="7147"/>
                </a:cubicBezTo>
                <a:cubicBezTo>
                  <a:pt x="13652" y="7147"/>
                  <a:pt x="16334" y="6754"/>
                  <a:pt x="18345" y="6035"/>
                </a:cubicBezTo>
                <a:cubicBezTo>
                  <a:pt x="20240" y="5360"/>
                  <a:pt x="21327" y="4460"/>
                  <a:pt x="21327" y="3572"/>
                </a:cubicBezTo>
                <a:cubicBezTo>
                  <a:pt x="21327" y="2685"/>
                  <a:pt x="20240" y="1787"/>
                  <a:pt x="18345" y="1111"/>
                </a:cubicBezTo>
                <a:cubicBezTo>
                  <a:pt x="16334" y="398"/>
                  <a:pt x="13652" y="0"/>
                  <a:pt x="10801" y="0"/>
                </a:cubicBezTo>
                <a:close/>
                <a:moveTo>
                  <a:pt x="12" y="4505"/>
                </a:moveTo>
                <a:lnTo>
                  <a:pt x="12" y="5914"/>
                </a:lnTo>
                <a:cubicBezTo>
                  <a:pt x="12" y="8033"/>
                  <a:pt x="4846" y="9754"/>
                  <a:pt x="10811" y="9754"/>
                </a:cubicBezTo>
                <a:cubicBezTo>
                  <a:pt x="16776" y="9754"/>
                  <a:pt x="21600" y="8039"/>
                  <a:pt x="21600" y="5914"/>
                </a:cubicBezTo>
                <a:lnTo>
                  <a:pt x="21600" y="4505"/>
                </a:lnTo>
                <a:cubicBezTo>
                  <a:pt x="21136" y="5284"/>
                  <a:pt x="20088" y="5991"/>
                  <a:pt x="18531" y="6541"/>
                </a:cubicBezTo>
                <a:cubicBezTo>
                  <a:pt x="16460" y="7276"/>
                  <a:pt x="13718" y="7679"/>
                  <a:pt x="10806" y="7679"/>
                </a:cubicBezTo>
                <a:cubicBezTo>
                  <a:pt x="7894" y="7679"/>
                  <a:pt x="5146" y="7276"/>
                  <a:pt x="3081" y="6541"/>
                </a:cubicBezTo>
                <a:cubicBezTo>
                  <a:pt x="1524" y="5985"/>
                  <a:pt x="476" y="5284"/>
                  <a:pt x="12" y="4505"/>
                </a:cubicBezTo>
                <a:close/>
                <a:moveTo>
                  <a:pt x="0" y="7320"/>
                </a:moveTo>
                <a:lnTo>
                  <a:pt x="0" y="8284"/>
                </a:lnTo>
                <a:cubicBezTo>
                  <a:pt x="0" y="10402"/>
                  <a:pt x="4836" y="12123"/>
                  <a:pt x="10801" y="12123"/>
                </a:cubicBezTo>
                <a:cubicBezTo>
                  <a:pt x="16766" y="12123"/>
                  <a:pt x="21600" y="10408"/>
                  <a:pt x="21600" y="8284"/>
                </a:cubicBezTo>
                <a:lnTo>
                  <a:pt x="21600" y="7320"/>
                </a:lnTo>
                <a:cubicBezTo>
                  <a:pt x="21458" y="7495"/>
                  <a:pt x="21295" y="7664"/>
                  <a:pt x="21098" y="7827"/>
                </a:cubicBezTo>
                <a:cubicBezTo>
                  <a:pt x="20508" y="8329"/>
                  <a:pt x="19672" y="8769"/>
                  <a:pt x="18618" y="9145"/>
                </a:cubicBezTo>
                <a:cubicBezTo>
                  <a:pt x="16520" y="9891"/>
                  <a:pt x="13745" y="10299"/>
                  <a:pt x="10801" y="10299"/>
                </a:cubicBezTo>
                <a:cubicBezTo>
                  <a:pt x="7856" y="10299"/>
                  <a:pt x="5080" y="9891"/>
                  <a:pt x="2982" y="9145"/>
                </a:cubicBezTo>
                <a:cubicBezTo>
                  <a:pt x="1928" y="8769"/>
                  <a:pt x="1099" y="8329"/>
                  <a:pt x="504" y="7827"/>
                </a:cubicBezTo>
                <a:cubicBezTo>
                  <a:pt x="307" y="7664"/>
                  <a:pt x="142" y="7495"/>
                  <a:pt x="0" y="7320"/>
                </a:cubicBezTo>
                <a:close/>
                <a:moveTo>
                  <a:pt x="0" y="9689"/>
                </a:moveTo>
                <a:lnTo>
                  <a:pt x="0" y="10653"/>
                </a:lnTo>
                <a:cubicBezTo>
                  <a:pt x="0" y="12771"/>
                  <a:pt x="4836" y="14492"/>
                  <a:pt x="10801" y="14492"/>
                </a:cubicBezTo>
                <a:cubicBezTo>
                  <a:pt x="16766" y="14492"/>
                  <a:pt x="21600" y="12777"/>
                  <a:pt x="21600" y="10653"/>
                </a:cubicBezTo>
                <a:lnTo>
                  <a:pt x="21600" y="9689"/>
                </a:lnTo>
                <a:cubicBezTo>
                  <a:pt x="21458" y="9864"/>
                  <a:pt x="21295" y="10033"/>
                  <a:pt x="21098" y="10197"/>
                </a:cubicBezTo>
                <a:cubicBezTo>
                  <a:pt x="20508" y="10698"/>
                  <a:pt x="19672" y="11138"/>
                  <a:pt x="18618" y="11514"/>
                </a:cubicBezTo>
                <a:cubicBezTo>
                  <a:pt x="16520" y="12260"/>
                  <a:pt x="13745" y="12668"/>
                  <a:pt x="10801" y="12668"/>
                </a:cubicBezTo>
                <a:cubicBezTo>
                  <a:pt x="7856" y="12668"/>
                  <a:pt x="5080" y="12260"/>
                  <a:pt x="2982" y="11514"/>
                </a:cubicBezTo>
                <a:cubicBezTo>
                  <a:pt x="1928" y="11138"/>
                  <a:pt x="1099" y="10698"/>
                  <a:pt x="504" y="10197"/>
                </a:cubicBezTo>
                <a:cubicBezTo>
                  <a:pt x="307" y="10033"/>
                  <a:pt x="142" y="9864"/>
                  <a:pt x="0" y="9689"/>
                </a:cubicBezTo>
                <a:close/>
                <a:moveTo>
                  <a:pt x="0" y="12059"/>
                </a:moveTo>
                <a:lnTo>
                  <a:pt x="0" y="13022"/>
                </a:lnTo>
                <a:cubicBezTo>
                  <a:pt x="0" y="15141"/>
                  <a:pt x="4836" y="16862"/>
                  <a:pt x="10801" y="16862"/>
                </a:cubicBezTo>
                <a:cubicBezTo>
                  <a:pt x="16766" y="16862"/>
                  <a:pt x="21600" y="15146"/>
                  <a:pt x="21600" y="13022"/>
                </a:cubicBezTo>
                <a:lnTo>
                  <a:pt x="21600" y="12059"/>
                </a:lnTo>
                <a:cubicBezTo>
                  <a:pt x="21458" y="12233"/>
                  <a:pt x="21295" y="12402"/>
                  <a:pt x="21098" y="12566"/>
                </a:cubicBezTo>
                <a:cubicBezTo>
                  <a:pt x="20508" y="13067"/>
                  <a:pt x="19672" y="13507"/>
                  <a:pt x="18618" y="13883"/>
                </a:cubicBezTo>
                <a:cubicBezTo>
                  <a:pt x="16520" y="14629"/>
                  <a:pt x="13745" y="15037"/>
                  <a:pt x="10801" y="15037"/>
                </a:cubicBezTo>
                <a:cubicBezTo>
                  <a:pt x="7856" y="15037"/>
                  <a:pt x="5080" y="14629"/>
                  <a:pt x="2982" y="13883"/>
                </a:cubicBezTo>
                <a:cubicBezTo>
                  <a:pt x="1928" y="13507"/>
                  <a:pt x="1099" y="13067"/>
                  <a:pt x="504" y="12566"/>
                </a:cubicBezTo>
                <a:cubicBezTo>
                  <a:pt x="307" y="12402"/>
                  <a:pt x="142" y="12233"/>
                  <a:pt x="0" y="12059"/>
                </a:cubicBezTo>
                <a:close/>
                <a:moveTo>
                  <a:pt x="0" y="14428"/>
                </a:moveTo>
                <a:lnTo>
                  <a:pt x="0" y="15391"/>
                </a:lnTo>
                <a:cubicBezTo>
                  <a:pt x="0" y="17510"/>
                  <a:pt x="4836" y="19231"/>
                  <a:pt x="10801" y="19231"/>
                </a:cubicBezTo>
                <a:cubicBezTo>
                  <a:pt x="16766" y="19231"/>
                  <a:pt x="21600" y="17515"/>
                  <a:pt x="21600" y="15391"/>
                </a:cubicBezTo>
                <a:lnTo>
                  <a:pt x="21600" y="14428"/>
                </a:lnTo>
                <a:cubicBezTo>
                  <a:pt x="21458" y="14602"/>
                  <a:pt x="21295" y="14772"/>
                  <a:pt x="21098" y="14935"/>
                </a:cubicBezTo>
                <a:cubicBezTo>
                  <a:pt x="20508" y="15436"/>
                  <a:pt x="19672" y="15877"/>
                  <a:pt x="18618" y="16252"/>
                </a:cubicBezTo>
                <a:cubicBezTo>
                  <a:pt x="16520" y="16998"/>
                  <a:pt x="13745" y="17406"/>
                  <a:pt x="10801" y="17406"/>
                </a:cubicBezTo>
                <a:cubicBezTo>
                  <a:pt x="7856" y="17406"/>
                  <a:pt x="5080" y="16998"/>
                  <a:pt x="2982" y="16252"/>
                </a:cubicBezTo>
                <a:cubicBezTo>
                  <a:pt x="1928" y="15877"/>
                  <a:pt x="1099" y="15436"/>
                  <a:pt x="504" y="14935"/>
                </a:cubicBezTo>
                <a:cubicBezTo>
                  <a:pt x="307" y="14772"/>
                  <a:pt x="142" y="14602"/>
                  <a:pt x="0" y="14428"/>
                </a:cubicBezTo>
                <a:close/>
                <a:moveTo>
                  <a:pt x="0" y="16797"/>
                </a:moveTo>
                <a:lnTo>
                  <a:pt x="0" y="17760"/>
                </a:lnTo>
                <a:cubicBezTo>
                  <a:pt x="0" y="19879"/>
                  <a:pt x="4836" y="21600"/>
                  <a:pt x="10801" y="21600"/>
                </a:cubicBezTo>
                <a:cubicBezTo>
                  <a:pt x="16766" y="21600"/>
                  <a:pt x="21600" y="19879"/>
                  <a:pt x="21600" y="17760"/>
                </a:cubicBezTo>
                <a:lnTo>
                  <a:pt x="21600" y="16797"/>
                </a:lnTo>
                <a:cubicBezTo>
                  <a:pt x="21458" y="16971"/>
                  <a:pt x="21295" y="17141"/>
                  <a:pt x="21098" y="17304"/>
                </a:cubicBezTo>
                <a:cubicBezTo>
                  <a:pt x="20508" y="17805"/>
                  <a:pt x="19672" y="18246"/>
                  <a:pt x="18618" y="18622"/>
                </a:cubicBezTo>
                <a:cubicBezTo>
                  <a:pt x="16520" y="19368"/>
                  <a:pt x="13745" y="19775"/>
                  <a:pt x="10801" y="19775"/>
                </a:cubicBezTo>
                <a:cubicBezTo>
                  <a:pt x="7856" y="19775"/>
                  <a:pt x="5080" y="19368"/>
                  <a:pt x="2982" y="18622"/>
                </a:cubicBezTo>
                <a:cubicBezTo>
                  <a:pt x="1928" y="18246"/>
                  <a:pt x="1099" y="17805"/>
                  <a:pt x="504" y="17304"/>
                </a:cubicBezTo>
                <a:cubicBezTo>
                  <a:pt x="307" y="17141"/>
                  <a:pt x="142" y="16971"/>
                  <a:pt x="0" y="167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7" name="Calendar"/>
          <p:cNvSpPr/>
          <p:nvPr/>
        </p:nvSpPr>
        <p:spPr>
          <a:xfrm>
            <a:off x="18455506" y="5824927"/>
            <a:ext cx="1133898" cy="1250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289" y="0"/>
                </a:moveTo>
                <a:cubicBezTo>
                  <a:pt x="4152" y="0"/>
                  <a:pt x="4034" y="103"/>
                  <a:pt x="4034" y="233"/>
                </a:cubicBezTo>
                <a:lnTo>
                  <a:pt x="4034" y="1151"/>
                </a:lnTo>
                <a:lnTo>
                  <a:pt x="4034" y="2953"/>
                </a:lnTo>
                <a:lnTo>
                  <a:pt x="6428" y="2953"/>
                </a:lnTo>
                <a:lnTo>
                  <a:pt x="6433" y="1151"/>
                </a:lnTo>
                <a:lnTo>
                  <a:pt x="6433" y="233"/>
                </a:lnTo>
                <a:cubicBezTo>
                  <a:pt x="6433" y="109"/>
                  <a:pt x="6321" y="0"/>
                  <a:pt x="6178" y="0"/>
                </a:cubicBezTo>
                <a:lnTo>
                  <a:pt x="4289" y="0"/>
                </a:lnTo>
                <a:close/>
                <a:moveTo>
                  <a:pt x="15422" y="0"/>
                </a:moveTo>
                <a:cubicBezTo>
                  <a:pt x="15279" y="0"/>
                  <a:pt x="15167" y="109"/>
                  <a:pt x="15167" y="233"/>
                </a:cubicBezTo>
                <a:lnTo>
                  <a:pt x="15167" y="1151"/>
                </a:lnTo>
                <a:lnTo>
                  <a:pt x="15172" y="2953"/>
                </a:lnTo>
                <a:lnTo>
                  <a:pt x="17566" y="2953"/>
                </a:lnTo>
                <a:lnTo>
                  <a:pt x="17566" y="1151"/>
                </a:lnTo>
                <a:lnTo>
                  <a:pt x="17566" y="233"/>
                </a:lnTo>
                <a:cubicBezTo>
                  <a:pt x="17566" y="103"/>
                  <a:pt x="17448" y="0"/>
                  <a:pt x="17311" y="0"/>
                </a:cubicBezTo>
                <a:lnTo>
                  <a:pt x="15422" y="0"/>
                </a:lnTo>
                <a:close/>
                <a:moveTo>
                  <a:pt x="1031" y="2150"/>
                </a:moveTo>
                <a:cubicBezTo>
                  <a:pt x="465" y="2150"/>
                  <a:pt x="0" y="2565"/>
                  <a:pt x="0" y="3083"/>
                </a:cubicBezTo>
                <a:lnTo>
                  <a:pt x="0" y="20665"/>
                </a:lnTo>
                <a:cubicBezTo>
                  <a:pt x="0" y="21178"/>
                  <a:pt x="459" y="21600"/>
                  <a:pt x="1031" y="21600"/>
                </a:cubicBezTo>
                <a:lnTo>
                  <a:pt x="20569" y="21600"/>
                </a:lnTo>
                <a:cubicBezTo>
                  <a:pt x="21135" y="21600"/>
                  <a:pt x="21600" y="21184"/>
                  <a:pt x="21600" y="20665"/>
                </a:cubicBezTo>
                <a:lnTo>
                  <a:pt x="21600" y="3083"/>
                </a:lnTo>
                <a:cubicBezTo>
                  <a:pt x="21600" y="2570"/>
                  <a:pt x="21135" y="2150"/>
                  <a:pt x="20569" y="2150"/>
                </a:cubicBezTo>
                <a:lnTo>
                  <a:pt x="18329" y="2150"/>
                </a:lnTo>
                <a:lnTo>
                  <a:pt x="18329" y="3088"/>
                </a:lnTo>
                <a:cubicBezTo>
                  <a:pt x="18329" y="3396"/>
                  <a:pt x="18049" y="3650"/>
                  <a:pt x="17710" y="3650"/>
                </a:cubicBezTo>
                <a:lnTo>
                  <a:pt x="15018" y="3650"/>
                </a:lnTo>
                <a:cubicBezTo>
                  <a:pt x="14678" y="3650"/>
                  <a:pt x="14398" y="3396"/>
                  <a:pt x="14398" y="3088"/>
                </a:cubicBezTo>
                <a:lnTo>
                  <a:pt x="14398" y="2150"/>
                </a:lnTo>
                <a:lnTo>
                  <a:pt x="7202" y="2150"/>
                </a:lnTo>
                <a:lnTo>
                  <a:pt x="7202" y="3088"/>
                </a:lnTo>
                <a:cubicBezTo>
                  <a:pt x="7202" y="3396"/>
                  <a:pt x="6922" y="3650"/>
                  <a:pt x="6582" y="3650"/>
                </a:cubicBezTo>
                <a:lnTo>
                  <a:pt x="3890" y="3650"/>
                </a:lnTo>
                <a:cubicBezTo>
                  <a:pt x="3551" y="3650"/>
                  <a:pt x="3271" y="3396"/>
                  <a:pt x="3271" y="3088"/>
                </a:cubicBezTo>
                <a:lnTo>
                  <a:pt x="3271" y="2150"/>
                </a:lnTo>
                <a:lnTo>
                  <a:pt x="1031" y="2150"/>
                </a:lnTo>
                <a:close/>
                <a:moveTo>
                  <a:pt x="1508" y="6389"/>
                </a:moveTo>
                <a:lnTo>
                  <a:pt x="20092" y="6389"/>
                </a:lnTo>
                <a:lnTo>
                  <a:pt x="20092" y="19565"/>
                </a:lnTo>
                <a:lnTo>
                  <a:pt x="1508" y="19565"/>
                </a:lnTo>
                <a:lnTo>
                  <a:pt x="1508" y="6389"/>
                </a:lnTo>
                <a:close/>
                <a:moveTo>
                  <a:pt x="3807" y="8451"/>
                </a:moveTo>
                <a:cubicBezTo>
                  <a:pt x="3777" y="8451"/>
                  <a:pt x="3747" y="8478"/>
                  <a:pt x="3747" y="8505"/>
                </a:cubicBezTo>
                <a:lnTo>
                  <a:pt x="3747" y="10493"/>
                </a:lnTo>
                <a:cubicBezTo>
                  <a:pt x="3747" y="10525"/>
                  <a:pt x="3777" y="10547"/>
                  <a:pt x="3807" y="10547"/>
                </a:cubicBezTo>
                <a:lnTo>
                  <a:pt x="5999" y="10547"/>
                </a:lnTo>
                <a:cubicBezTo>
                  <a:pt x="6029" y="10547"/>
                  <a:pt x="6059" y="10525"/>
                  <a:pt x="6059" y="10493"/>
                </a:cubicBezTo>
                <a:lnTo>
                  <a:pt x="6059" y="8505"/>
                </a:lnTo>
                <a:cubicBezTo>
                  <a:pt x="6059" y="8478"/>
                  <a:pt x="6029" y="8451"/>
                  <a:pt x="5999" y="8451"/>
                </a:cubicBezTo>
                <a:lnTo>
                  <a:pt x="3807" y="8451"/>
                </a:lnTo>
                <a:close/>
                <a:moveTo>
                  <a:pt x="7654" y="8451"/>
                </a:moveTo>
                <a:cubicBezTo>
                  <a:pt x="7618" y="8451"/>
                  <a:pt x="7595" y="8478"/>
                  <a:pt x="7595" y="8505"/>
                </a:cubicBezTo>
                <a:lnTo>
                  <a:pt x="7595" y="10493"/>
                </a:lnTo>
                <a:cubicBezTo>
                  <a:pt x="7595" y="10525"/>
                  <a:pt x="7618" y="10547"/>
                  <a:pt x="7654" y="10547"/>
                </a:cubicBezTo>
                <a:lnTo>
                  <a:pt x="9847" y="10547"/>
                </a:lnTo>
                <a:cubicBezTo>
                  <a:pt x="9877" y="10547"/>
                  <a:pt x="9907" y="10525"/>
                  <a:pt x="9907" y="10493"/>
                </a:cubicBezTo>
                <a:lnTo>
                  <a:pt x="9907" y="8505"/>
                </a:lnTo>
                <a:cubicBezTo>
                  <a:pt x="9907" y="8478"/>
                  <a:pt x="9877" y="8451"/>
                  <a:pt x="9847" y="8451"/>
                </a:cubicBezTo>
                <a:lnTo>
                  <a:pt x="7654" y="8451"/>
                </a:lnTo>
                <a:close/>
                <a:moveTo>
                  <a:pt x="11753" y="8451"/>
                </a:moveTo>
                <a:cubicBezTo>
                  <a:pt x="11723" y="8451"/>
                  <a:pt x="11693" y="8478"/>
                  <a:pt x="11693" y="8505"/>
                </a:cubicBezTo>
                <a:lnTo>
                  <a:pt x="11693" y="10493"/>
                </a:lnTo>
                <a:cubicBezTo>
                  <a:pt x="11693" y="10525"/>
                  <a:pt x="11723" y="10547"/>
                  <a:pt x="11753" y="10547"/>
                </a:cubicBezTo>
                <a:lnTo>
                  <a:pt x="13946" y="10547"/>
                </a:lnTo>
                <a:cubicBezTo>
                  <a:pt x="13976" y="10547"/>
                  <a:pt x="14005" y="10525"/>
                  <a:pt x="14005" y="10493"/>
                </a:cubicBezTo>
                <a:lnTo>
                  <a:pt x="14005" y="8505"/>
                </a:lnTo>
                <a:cubicBezTo>
                  <a:pt x="14005" y="8478"/>
                  <a:pt x="13976" y="8451"/>
                  <a:pt x="13946" y="8451"/>
                </a:cubicBezTo>
                <a:lnTo>
                  <a:pt x="11753" y="8451"/>
                </a:lnTo>
                <a:close/>
                <a:moveTo>
                  <a:pt x="15601" y="8451"/>
                </a:moveTo>
                <a:cubicBezTo>
                  <a:pt x="15565" y="8451"/>
                  <a:pt x="15541" y="8478"/>
                  <a:pt x="15541" y="8505"/>
                </a:cubicBezTo>
                <a:lnTo>
                  <a:pt x="15541" y="10493"/>
                </a:lnTo>
                <a:cubicBezTo>
                  <a:pt x="15541" y="10525"/>
                  <a:pt x="15565" y="10547"/>
                  <a:pt x="15601" y="10547"/>
                </a:cubicBezTo>
                <a:lnTo>
                  <a:pt x="17793" y="10547"/>
                </a:lnTo>
                <a:cubicBezTo>
                  <a:pt x="17829" y="10547"/>
                  <a:pt x="17853" y="10525"/>
                  <a:pt x="17853" y="10493"/>
                </a:cubicBezTo>
                <a:lnTo>
                  <a:pt x="17853" y="8505"/>
                </a:lnTo>
                <a:cubicBezTo>
                  <a:pt x="17853" y="8478"/>
                  <a:pt x="17829" y="8451"/>
                  <a:pt x="17793" y="8451"/>
                </a:cubicBezTo>
                <a:lnTo>
                  <a:pt x="15601" y="8451"/>
                </a:lnTo>
                <a:close/>
                <a:moveTo>
                  <a:pt x="3771" y="12086"/>
                </a:moveTo>
                <a:cubicBezTo>
                  <a:pt x="3736" y="12086"/>
                  <a:pt x="3712" y="12107"/>
                  <a:pt x="3712" y="12140"/>
                </a:cubicBezTo>
                <a:lnTo>
                  <a:pt x="3712" y="14126"/>
                </a:lnTo>
                <a:cubicBezTo>
                  <a:pt x="3712" y="14153"/>
                  <a:pt x="3736" y="14180"/>
                  <a:pt x="3771" y="14180"/>
                </a:cubicBezTo>
                <a:lnTo>
                  <a:pt x="5964" y="14180"/>
                </a:lnTo>
                <a:cubicBezTo>
                  <a:pt x="5994" y="14180"/>
                  <a:pt x="6024" y="14153"/>
                  <a:pt x="6024" y="14126"/>
                </a:cubicBezTo>
                <a:lnTo>
                  <a:pt x="6024" y="12140"/>
                </a:lnTo>
                <a:cubicBezTo>
                  <a:pt x="6024" y="12107"/>
                  <a:pt x="5994" y="12086"/>
                  <a:pt x="5964" y="12086"/>
                </a:cubicBezTo>
                <a:lnTo>
                  <a:pt x="3771" y="12086"/>
                </a:lnTo>
                <a:close/>
                <a:moveTo>
                  <a:pt x="7619" y="12086"/>
                </a:moveTo>
                <a:cubicBezTo>
                  <a:pt x="7583" y="12086"/>
                  <a:pt x="7559" y="12107"/>
                  <a:pt x="7559" y="12140"/>
                </a:cubicBezTo>
                <a:lnTo>
                  <a:pt x="7559" y="14126"/>
                </a:lnTo>
                <a:cubicBezTo>
                  <a:pt x="7559" y="14153"/>
                  <a:pt x="7583" y="14180"/>
                  <a:pt x="7619" y="14180"/>
                </a:cubicBezTo>
                <a:lnTo>
                  <a:pt x="9812" y="14180"/>
                </a:lnTo>
                <a:cubicBezTo>
                  <a:pt x="9841" y="14180"/>
                  <a:pt x="9871" y="14153"/>
                  <a:pt x="9871" y="14126"/>
                </a:cubicBezTo>
                <a:lnTo>
                  <a:pt x="9871" y="12140"/>
                </a:lnTo>
                <a:cubicBezTo>
                  <a:pt x="9871" y="12107"/>
                  <a:pt x="9841" y="12086"/>
                  <a:pt x="9812" y="12086"/>
                </a:cubicBezTo>
                <a:lnTo>
                  <a:pt x="7619" y="12086"/>
                </a:lnTo>
                <a:close/>
                <a:moveTo>
                  <a:pt x="11788" y="12086"/>
                </a:moveTo>
                <a:cubicBezTo>
                  <a:pt x="11759" y="12086"/>
                  <a:pt x="11729" y="12107"/>
                  <a:pt x="11729" y="12140"/>
                </a:cubicBezTo>
                <a:lnTo>
                  <a:pt x="11729" y="14126"/>
                </a:lnTo>
                <a:cubicBezTo>
                  <a:pt x="11729" y="14153"/>
                  <a:pt x="11759" y="14180"/>
                  <a:pt x="11788" y="14180"/>
                </a:cubicBezTo>
                <a:lnTo>
                  <a:pt x="13981" y="14180"/>
                </a:lnTo>
                <a:cubicBezTo>
                  <a:pt x="14011" y="14180"/>
                  <a:pt x="14041" y="14153"/>
                  <a:pt x="14041" y="14126"/>
                </a:cubicBezTo>
                <a:lnTo>
                  <a:pt x="14041" y="12140"/>
                </a:lnTo>
                <a:cubicBezTo>
                  <a:pt x="14041" y="12107"/>
                  <a:pt x="14011" y="12086"/>
                  <a:pt x="13981" y="12086"/>
                </a:cubicBezTo>
                <a:lnTo>
                  <a:pt x="11788" y="12086"/>
                </a:lnTo>
                <a:close/>
                <a:moveTo>
                  <a:pt x="15636" y="12086"/>
                </a:moveTo>
                <a:cubicBezTo>
                  <a:pt x="15600" y="12086"/>
                  <a:pt x="15576" y="12107"/>
                  <a:pt x="15576" y="12140"/>
                </a:cubicBezTo>
                <a:lnTo>
                  <a:pt x="15576" y="14126"/>
                </a:lnTo>
                <a:cubicBezTo>
                  <a:pt x="15576" y="14153"/>
                  <a:pt x="15600" y="14180"/>
                  <a:pt x="15636" y="14180"/>
                </a:cubicBezTo>
                <a:lnTo>
                  <a:pt x="17829" y="14180"/>
                </a:lnTo>
                <a:cubicBezTo>
                  <a:pt x="17864" y="14180"/>
                  <a:pt x="17888" y="14153"/>
                  <a:pt x="17888" y="14126"/>
                </a:cubicBezTo>
                <a:lnTo>
                  <a:pt x="17888" y="12140"/>
                </a:lnTo>
                <a:cubicBezTo>
                  <a:pt x="17888" y="12107"/>
                  <a:pt x="17864" y="12086"/>
                  <a:pt x="17829" y="12086"/>
                </a:cubicBezTo>
                <a:lnTo>
                  <a:pt x="15636" y="12086"/>
                </a:lnTo>
                <a:close/>
                <a:moveTo>
                  <a:pt x="3771" y="15866"/>
                </a:moveTo>
                <a:cubicBezTo>
                  <a:pt x="3736" y="15866"/>
                  <a:pt x="3712" y="15893"/>
                  <a:pt x="3712" y="15920"/>
                </a:cubicBezTo>
                <a:lnTo>
                  <a:pt x="3712" y="17906"/>
                </a:lnTo>
                <a:cubicBezTo>
                  <a:pt x="3712" y="17933"/>
                  <a:pt x="3736" y="17960"/>
                  <a:pt x="3771" y="17960"/>
                </a:cubicBezTo>
                <a:lnTo>
                  <a:pt x="5964" y="17960"/>
                </a:lnTo>
                <a:cubicBezTo>
                  <a:pt x="5994" y="17960"/>
                  <a:pt x="6024" y="17933"/>
                  <a:pt x="6024" y="17906"/>
                </a:cubicBezTo>
                <a:lnTo>
                  <a:pt x="6024" y="15920"/>
                </a:lnTo>
                <a:cubicBezTo>
                  <a:pt x="6024" y="15893"/>
                  <a:pt x="5994" y="15866"/>
                  <a:pt x="5964" y="15866"/>
                </a:cubicBezTo>
                <a:lnTo>
                  <a:pt x="3771" y="15866"/>
                </a:lnTo>
                <a:close/>
                <a:moveTo>
                  <a:pt x="7619" y="15866"/>
                </a:moveTo>
                <a:cubicBezTo>
                  <a:pt x="7583" y="15866"/>
                  <a:pt x="7559" y="15893"/>
                  <a:pt x="7559" y="15920"/>
                </a:cubicBezTo>
                <a:lnTo>
                  <a:pt x="7559" y="17906"/>
                </a:lnTo>
                <a:cubicBezTo>
                  <a:pt x="7559" y="17933"/>
                  <a:pt x="7583" y="17960"/>
                  <a:pt x="7619" y="17960"/>
                </a:cubicBezTo>
                <a:lnTo>
                  <a:pt x="9812" y="17960"/>
                </a:lnTo>
                <a:cubicBezTo>
                  <a:pt x="9841" y="17960"/>
                  <a:pt x="9871" y="17933"/>
                  <a:pt x="9871" y="17906"/>
                </a:cubicBezTo>
                <a:lnTo>
                  <a:pt x="9871" y="15920"/>
                </a:lnTo>
                <a:cubicBezTo>
                  <a:pt x="9871" y="15893"/>
                  <a:pt x="9841" y="15866"/>
                  <a:pt x="9812" y="15866"/>
                </a:cubicBezTo>
                <a:lnTo>
                  <a:pt x="7619" y="15866"/>
                </a:lnTo>
                <a:close/>
                <a:moveTo>
                  <a:pt x="11788" y="15866"/>
                </a:moveTo>
                <a:cubicBezTo>
                  <a:pt x="11759" y="15866"/>
                  <a:pt x="11729" y="15893"/>
                  <a:pt x="11729" y="15920"/>
                </a:cubicBezTo>
                <a:lnTo>
                  <a:pt x="11729" y="17906"/>
                </a:lnTo>
                <a:cubicBezTo>
                  <a:pt x="11729" y="17933"/>
                  <a:pt x="11759" y="17960"/>
                  <a:pt x="11788" y="17960"/>
                </a:cubicBezTo>
                <a:lnTo>
                  <a:pt x="13981" y="17960"/>
                </a:lnTo>
                <a:cubicBezTo>
                  <a:pt x="14011" y="17960"/>
                  <a:pt x="14041" y="17933"/>
                  <a:pt x="14041" y="17906"/>
                </a:cubicBezTo>
                <a:lnTo>
                  <a:pt x="14041" y="15920"/>
                </a:lnTo>
                <a:cubicBezTo>
                  <a:pt x="14041" y="15893"/>
                  <a:pt x="14011" y="15866"/>
                  <a:pt x="13981" y="15866"/>
                </a:cubicBezTo>
                <a:lnTo>
                  <a:pt x="11788" y="15866"/>
                </a:lnTo>
                <a:close/>
                <a:moveTo>
                  <a:pt x="15636" y="15866"/>
                </a:moveTo>
                <a:cubicBezTo>
                  <a:pt x="15600" y="15866"/>
                  <a:pt x="15576" y="15893"/>
                  <a:pt x="15576" y="15920"/>
                </a:cubicBezTo>
                <a:lnTo>
                  <a:pt x="15576" y="17906"/>
                </a:lnTo>
                <a:cubicBezTo>
                  <a:pt x="15576" y="17933"/>
                  <a:pt x="15600" y="17960"/>
                  <a:pt x="15636" y="17960"/>
                </a:cubicBezTo>
                <a:lnTo>
                  <a:pt x="17829" y="17960"/>
                </a:lnTo>
                <a:cubicBezTo>
                  <a:pt x="17864" y="17960"/>
                  <a:pt x="17888" y="17933"/>
                  <a:pt x="17888" y="17906"/>
                </a:cubicBezTo>
                <a:lnTo>
                  <a:pt x="17888" y="15920"/>
                </a:lnTo>
                <a:cubicBezTo>
                  <a:pt x="17888" y="15893"/>
                  <a:pt x="17864" y="15866"/>
                  <a:pt x="17829" y="15866"/>
                </a:cubicBezTo>
                <a:lnTo>
                  <a:pt x="15636" y="1586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38" name="Multiplication Sign"/>
          <p:cNvSpPr/>
          <p:nvPr/>
        </p:nvSpPr>
        <p:spPr>
          <a:xfrm>
            <a:off x="11625050" y="6071351"/>
            <a:ext cx="1133899" cy="1133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77" fill="norm" stroke="1" extrusionOk="0">
                <a:moveTo>
                  <a:pt x="3398" y="1"/>
                </a:moveTo>
                <a:cubicBezTo>
                  <a:pt x="3368" y="1"/>
                  <a:pt x="3338" y="12"/>
                  <a:pt x="3315" y="35"/>
                </a:cubicBezTo>
                <a:lnTo>
                  <a:pt x="35" y="3315"/>
                </a:lnTo>
                <a:cubicBezTo>
                  <a:pt x="-11" y="3361"/>
                  <a:pt x="-11" y="3434"/>
                  <a:pt x="35" y="3480"/>
                </a:cubicBezTo>
                <a:lnTo>
                  <a:pt x="7290" y="10733"/>
                </a:lnTo>
                <a:cubicBezTo>
                  <a:pt x="7320" y="10764"/>
                  <a:pt x="7320" y="10813"/>
                  <a:pt x="7290" y="10843"/>
                </a:cubicBezTo>
                <a:lnTo>
                  <a:pt x="35" y="18098"/>
                </a:lnTo>
                <a:cubicBezTo>
                  <a:pt x="-11" y="18144"/>
                  <a:pt x="-11" y="18217"/>
                  <a:pt x="35" y="18263"/>
                </a:cubicBezTo>
                <a:lnTo>
                  <a:pt x="3315" y="21543"/>
                </a:lnTo>
                <a:cubicBezTo>
                  <a:pt x="3361" y="21589"/>
                  <a:pt x="3434" y="21589"/>
                  <a:pt x="3480" y="21543"/>
                </a:cubicBezTo>
                <a:lnTo>
                  <a:pt x="10733" y="14288"/>
                </a:lnTo>
                <a:cubicBezTo>
                  <a:pt x="10764" y="14258"/>
                  <a:pt x="10814" y="14258"/>
                  <a:pt x="10845" y="14288"/>
                </a:cubicBezTo>
                <a:lnTo>
                  <a:pt x="18098" y="21543"/>
                </a:lnTo>
                <a:cubicBezTo>
                  <a:pt x="18144" y="21589"/>
                  <a:pt x="18217" y="21589"/>
                  <a:pt x="18263" y="21543"/>
                </a:cubicBezTo>
                <a:lnTo>
                  <a:pt x="21543" y="18263"/>
                </a:lnTo>
                <a:cubicBezTo>
                  <a:pt x="21589" y="18217"/>
                  <a:pt x="21589" y="18144"/>
                  <a:pt x="21543" y="18098"/>
                </a:cubicBezTo>
                <a:lnTo>
                  <a:pt x="14288" y="10845"/>
                </a:lnTo>
                <a:cubicBezTo>
                  <a:pt x="14258" y="10814"/>
                  <a:pt x="14258" y="10764"/>
                  <a:pt x="14288" y="10733"/>
                </a:cubicBezTo>
                <a:lnTo>
                  <a:pt x="21543" y="3480"/>
                </a:lnTo>
                <a:cubicBezTo>
                  <a:pt x="21588" y="3434"/>
                  <a:pt x="21588" y="3360"/>
                  <a:pt x="21543" y="3315"/>
                </a:cubicBezTo>
                <a:lnTo>
                  <a:pt x="18263" y="35"/>
                </a:lnTo>
                <a:cubicBezTo>
                  <a:pt x="18217" y="-11"/>
                  <a:pt x="18144" y="-11"/>
                  <a:pt x="18098" y="35"/>
                </a:cubicBezTo>
                <a:lnTo>
                  <a:pt x="10845" y="7290"/>
                </a:lnTo>
                <a:cubicBezTo>
                  <a:pt x="10814" y="7320"/>
                  <a:pt x="10765" y="7320"/>
                  <a:pt x="10735" y="7290"/>
                </a:cubicBezTo>
                <a:lnTo>
                  <a:pt x="3480" y="35"/>
                </a:lnTo>
                <a:cubicBezTo>
                  <a:pt x="3457" y="12"/>
                  <a:pt x="3428" y="1"/>
                  <a:pt x="3398" y="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Ціна (тариф) на електричну енергію"/>
          <p:cNvSpPr txBox="1"/>
          <p:nvPr>
            <p:ph type="title" idx="4294967295"/>
          </p:nvPr>
        </p:nvSpPr>
        <p:spPr>
          <a:xfrm>
            <a:off x="1960246" y="501275"/>
            <a:ext cx="17487531" cy="2984501"/>
          </a:xfrm>
          <a:prstGeom prst="rect">
            <a:avLst/>
          </a:prstGeom>
        </p:spPr>
        <p:txBody>
          <a:bodyPr/>
          <a:lstStyle>
            <a:lvl1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Ціна (тариф) на електричну енергію</a:t>
            </a:r>
          </a:p>
        </p:txBody>
      </p:sp>
      <p:sp>
        <p:nvSpPr>
          <p:cNvPr id="141" name="Ціна спожитої електроенергії у розрахунковому періоді, яка зазначена в акті прийняття-передавання товарної продукції визначаються Постачальником за формулою:"/>
          <p:cNvSpPr txBox="1"/>
          <p:nvPr/>
        </p:nvSpPr>
        <p:spPr>
          <a:xfrm>
            <a:off x="2035598" y="2926064"/>
            <a:ext cx="1866596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Ціна спожитої електроенергії у розрахунковому періоді, яка зазначена в акті прийняття-передавання товарної продукції визначаються Постачальником за формулою:</a:t>
            </a:r>
          </a:p>
        </p:txBody>
      </p:sp>
      <p:sp>
        <p:nvSpPr>
          <p:cNvPr id="142" name="Рфакт = Vфакт*Свпп + Тпер (грн. за 1 кВт*год),"/>
          <p:cNvSpPr txBox="1"/>
          <p:nvPr/>
        </p:nvSpPr>
        <p:spPr>
          <a:xfrm>
            <a:off x="2035598" y="4005385"/>
            <a:ext cx="1866596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500" u="sng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Рфакт = Vфакт*Свпп + Тпер (грн. за 1 кВт*год),</a:t>
            </a:r>
          </a:p>
        </p:txBody>
      </p:sp>
      <p:sp>
        <p:nvSpPr>
          <p:cNvPr id="143" name="де:  Vфакт - фактична середньозважена вартість електричної енергії закупленої Постачальником  на ринках електричної енергії за результатами розрахункового періоду;  Vфакт включає в себе:"/>
          <p:cNvSpPr txBox="1"/>
          <p:nvPr/>
        </p:nvSpPr>
        <p:spPr>
          <a:xfrm>
            <a:off x="2003958" y="5220896"/>
            <a:ext cx="1989274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де:  </a:t>
            </a:r>
            <a:r>
              <a:rPr b="1"/>
              <a:t>Vфакт</a:t>
            </a:r>
            <a:r>
              <a:t> - фактична середньозважена вартість електричної енергії закупленої Постачальником  на ринках електричної енергії за результатами розрахункового періоду;  Vфакт включає в себе: </a:t>
            </a:r>
          </a:p>
        </p:txBody>
      </p:sp>
      <p:sp>
        <p:nvSpPr>
          <p:cNvPr id="144" name="Vрдд - вартість електричної енергії закупленої на ринку двохсторонніх договорів в розрахунковому місяці; Vрдн/вдр - вартість електричної енергії закупленої на ринку на добу на перед та внутрішньодобовому ринках в розрахунковому місяці; Vб-/б+ - вартість "/>
          <p:cNvSpPr txBox="1"/>
          <p:nvPr/>
        </p:nvSpPr>
        <p:spPr>
          <a:xfrm>
            <a:off x="2003958" y="6419565"/>
            <a:ext cx="1989274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Vрдд</a:t>
            </a:r>
            <a:r>
              <a:t> - вартість електричної енергії закупленої на ринку двохсторонніх договорів в розрахунковому місяці; </a:t>
            </a:r>
            <a:r>
              <a:rPr b="1"/>
              <a:t>Vрдн/вдр </a:t>
            </a:r>
            <a:r>
              <a:t>- вартість електричної енергії закупленої на ринку на добу на перед та внутрішньодобовому ринках в розрахунковому місяці; </a:t>
            </a:r>
            <a:r>
              <a:rPr b="1"/>
              <a:t>Vб-/б+</a:t>
            </a:r>
            <a:r>
              <a:t> - вартість небалансів у разі споживання менше або понад замовлені обсяги споживання у розрахунковому місяці.</a:t>
            </a:r>
          </a:p>
        </p:txBody>
      </p:sp>
      <p:sp>
        <p:nvSpPr>
          <p:cNvPr id="145" name="Вартість спожитої електроенергії у розрахунковому періоді Vфакт може додатково включати в себе усі обов’язкові податки (крім ПДВ, який обліковується окремо), збори та платежі, що передбачені правилами ринків електроенергії (зокрема акцизний податок, тощо"/>
          <p:cNvSpPr txBox="1"/>
          <p:nvPr/>
        </p:nvSpPr>
        <p:spPr>
          <a:xfrm>
            <a:off x="2003958" y="7992884"/>
            <a:ext cx="1989274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Вартість спожитої електроенергії у розрахунковому періоді Vфакт може додатково включати в себе усі обов’язкові податки (крім ПДВ, який обліковується окремо), збори та платежі, що передбачені правилами ринків електроенергії (зокрема акцизний податок, тощо).</a:t>
            </a:r>
          </a:p>
        </p:txBody>
      </p:sp>
      <p:sp>
        <p:nvSpPr>
          <p:cNvPr id="146" name="Свпп – коефіцієнт вартості послуг Постачальника."/>
          <p:cNvSpPr txBox="1"/>
          <p:nvPr/>
        </p:nvSpPr>
        <p:spPr>
          <a:xfrm>
            <a:off x="2003958" y="9478009"/>
            <a:ext cx="1989274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Свпп </a:t>
            </a:r>
            <a:r>
              <a:t>– коефіцієнт вартості послуг Постачальника.</a:t>
            </a:r>
          </a:p>
        </p:txBody>
      </p:sp>
      <p:sp>
        <p:nvSpPr>
          <p:cNvPr id="147" name="Тпер - ціна (тариф) на послугу з передачі електричної енергії оператора системи передачі - ДП НЕК «Укренерго» на відповідний…"/>
          <p:cNvSpPr txBox="1"/>
          <p:nvPr/>
        </p:nvSpPr>
        <p:spPr>
          <a:xfrm>
            <a:off x="2003958" y="10300416"/>
            <a:ext cx="1989274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Тпер </a:t>
            </a:r>
            <a:r>
              <a:t>- ціна (тариф) на послугу з передачі електричної енергії оператора системи передачі - ДП НЕК «Укренерго» на відповідний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розрахунковий період (місяць). Для споживачів, що приєднанні до мереж ОСП та сплачують за послугу з передачі напряму в ДП НЕК «Укренерго» Тпер = 0. Сума податку на додану вартість (ПДВ) нараховується згідно Податкового кодексу України.</a:t>
            </a:r>
          </a:p>
        </p:txBody>
      </p:sp>
      <p:sp>
        <p:nvSpPr>
          <p:cNvPr id="148" name="Рфакт не залежить від Постачальника та може бути змінена в рамках даної комерційної пропозиції з повідомленням Споживача про зміни."/>
          <p:cNvSpPr txBox="1"/>
          <p:nvPr/>
        </p:nvSpPr>
        <p:spPr>
          <a:xfrm>
            <a:off x="2003958" y="11768104"/>
            <a:ext cx="1989274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Рфакт </a:t>
            </a:r>
            <a:r>
              <a:t>не залежить від Постачальника та може бути змінена в рамках даної комерційної пропозиції з повідомленням Споживача про зміни.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Спосіб оплати та термін (строк) оплати"/>
          <p:cNvSpPr txBox="1"/>
          <p:nvPr>
            <p:ph type="title" idx="4294967295"/>
          </p:nvPr>
        </p:nvSpPr>
        <p:spPr>
          <a:xfrm>
            <a:off x="1960246" y="501275"/>
            <a:ext cx="19477561" cy="2984501"/>
          </a:xfrm>
          <a:prstGeom prst="rect">
            <a:avLst/>
          </a:prstGeom>
        </p:spPr>
        <p:txBody>
          <a:bodyPr/>
          <a:lstStyle>
            <a:lvl1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Спосіб оплати та термін (строк) оплати</a:t>
            </a:r>
          </a:p>
        </p:txBody>
      </p:sp>
      <p:sp>
        <p:nvSpPr>
          <p:cNvPr id="151" name="Оплата електричної енергії здійснюється споживачем до 24 числа місяця, що передує розрахунковому авансовими платежами у розмірі 100% вартості заявлених обсягів на розрахунковий місяць з урахуванням ПДВ, або у разі індивідуального підходу за зверненням сп"/>
          <p:cNvSpPr txBox="1"/>
          <p:nvPr/>
        </p:nvSpPr>
        <p:spPr>
          <a:xfrm>
            <a:off x="3698919" y="3956467"/>
            <a:ext cx="1550244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Оплата електричної енергії здійснюється споживачем до 24 числа місяця, що передує розрахунковому авансовими платежами у розмірі 100% вартості заявлених обсягів на розрахунковий місяць з урахуванням ПДВ, або у разі індивідуального підходу за зверненням споживача.</a:t>
            </a:r>
          </a:p>
        </p:txBody>
      </p:sp>
      <p:sp>
        <p:nvSpPr>
          <p:cNvPr id="152" name="Lightning"/>
          <p:cNvSpPr/>
          <p:nvPr/>
        </p:nvSpPr>
        <p:spPr>
          <a:xfrm>
            <a:off x="2052696" y="3931597"/>
            <a:ext cx="840860" cy="150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08" y="0"/>
                </a:moveTo>
                <a:lnTo>
                  <a:pt x="0" y="12520"/>
                </a:lnTo>
                <a:lnTo>
                  <a:pt x="12017" y="12520"/>
                </a:lnTo>
                <a:lnTo>
                  <a:pt x="9664" y="21600"/>
                </a:lnTo>
                <a:lnTo>
                  <a:pt x="21600" y="8375"/>
                </a:lnTo>
                <a:lnTo>
                  <a:pt x="11515" y="8375"/>
                </a:lnTo>
                <a:lnTo>
                  <a:pt x="16221" y="0"/>
                </a:lnTo>
                <a:lnTo>
                  <a:pt x="680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53" name="Lightning"/>
          <p:cNvSpPr/>
          <p:nvPr/>
        </p:nvSpPr>
        <p:spPr>
          <a:xfrm>
            <a:off x="2052696" y="6103443"/>
            <a:ext cx="840860" cy="150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08" y="0"/>
                </a:moveTo>
                <a:lnTo>
                  <a:pt x="0" y="12520"/>
                </a:lnTo>
                <a:lnTo>
                  <a:pt x="12017" y="12520"/>
                </a:lnTo>
                <a:lnTo>
                  <a:pt x="9664" y="21600"/>
                </a:lnTo>
                <a:lnTo>
                  <a:pt x="21600" y="8375"/>
                </a:lnTo>
                <a:lnTo>
                  <a:pt x="11515" y="8375"/>
                </a:lnTo>
                <a:lnTo>
                  <a:pt x="16221" y="0"/>
                </a:lnTo>
                <a:lnTo>
                  <a:pt x="680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54" name="Оплата за спожиту електричну енергію (в т. ч. попередня оплата) здійснюється на поточний рахунок зі спеціальним режимом використання Постачальника, зазначеного у Договорі та/або у розрахункових документах."/>
          <p:cNvSpPr txBox="1"/>
          <p:nvPr/>
        </p:nvSpPr>
        <p:spPr>
          <a:xfrm>
            <a:off x="3698919" y="6037837"/>
            <a:ext cx="1550244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Оплата за спожиту електричну енергію (в т. ч. попередня оплата) здійснюється на поточний рахунок зі спеціальним режимом використання Постачальника, зазначеного у Договорі та/або у розрахункових документах.</a:t>
            </a:r>
          </a:p>
        </p:txBody>
      </p:sp>
      <p:sp>
        <p:nvSpPr>
          <p:cNvPr id="155" name="Оплата за відповідним платіжним документом може бути здійснена за вибором споживача:…"/>
          <p:cNvSpPr txBox="1"/>
          <p:nvPr/>
        </p:nvSpPr>
        <p:spPr>
          <a:xfrm>
            <a:off x="3698919" y="7928709"/>
            <a:ext cx="15502444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Оплата за відповідним платіжним документом може бути здійснена за вибором споживача: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- готівковими коштами або платіжною карткою чи безготівковими коштами в центрах обслуговування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   споживачів, банках або через інші сервіси прямих платежів;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- з використанням мережі Інтернет (інтернет-банкінг);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- в інший спосіб, не заборонений чинним законодавством.</a:t>
            </a:r>
          </a:p>
        </p:txBody>
      </p:sp>
      <p:sp>
        <p:nvSpPr>
          <p:cNvPr id="156" name="Lightning"/>
          <p:cNvSpPr/>
          <p:nvPr/>
        </p:nvSpPr>
        <p:spPr>
          <a:xfrm>
            <a:off x="2052696" y="8329852"/>
            <a:ext cx="840860" cy="1509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808" y="0"/>
                </a:moveTo>
                <a:lnTo>
                  <a:pt x="0" y="12520"/>
                </a:lnTo>
                <a:lnTo>
                  <a:pt x="12017" y="12520"/>
                </a:lnTo>
                <a:lnTo>
                  <a:pt x="9664" y="21600"/>
                </a:lnTo>
                <a:lnTo>
                  <a:pt x="21600" y="8375"/>
                </a:lnTo>
                <a:lnTo>
                  <a:pt x="11515" y="8375"/>
                </a:lnTo>
                <a:lnTo>
                  <a:pt x="16221" y="0"/>
                </a:lnTo>
                <a:lnTo>
                  <a:pt x="680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рмін (строк) виставлення рахунків…"/>
          <p:cNvSpPr txBox="1"/>
          <p:nvPr>
            <p:ph type="title" idx="4294967295"/>
          </p:nvPr>
        </p:nvSpPr>
        <p:spPr>
          <a:xfrm>
            <a:off x="2036446" y="1009275"/>
            <a:ext cx="19477561" cy="2984501"/>
          </a:xfrm>
          <a:prstGeom prst="rect">
            <a:avLst/>
          </a:prstGeom>
        </p:spPr>
        <p:txBody>
          <a:bodyPr/>
          <a:lstStyle/>
          <a:p>
            <a: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pPr>
            <a:r>
              <a:t>Термін (строк) виставлення рахунків</a:t>
            </a:r>
          </a:p>
          <a:p>
            <a:pPr algn="l">
              <a:defRPr b="1" sz="7000">
                <a:latin typeface="Helvetica"/>
                <a:ea typeface="Helvetica"/>
                <a:cs typeface="Helvetica"/>
                <a:sym typeface="Helvetica"/>
              </a:defRPr>
            </a:pPr>
            <a:r>
              <a:t>за спожиту електричну енергію</a:t>
            </a:r>
          </a:p>
        </p:txBody>
      </p:sp>
      <p:sp>
        <p:nvSpPr>
          <p:cNvPr id="159" name="Строк виставлення рахунків споживачу – до 14 числа місяця наступного за…"/>
          <p:cNvSpPr txBox="1"/>
          <p:nvPr/>
        </p:nvSpPr>
        <p:spPr>
          <a:xfrm>
            <a:off x="3998605" y="5178049"/>
            <a:ext cx="15502444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Строк виставлення рахунків споживачу – до 14 числа місяця наступного за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розрахунковим. Споживач зобов`язаний отримати від Електропостачальника рахунок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(рахунки) та акт (акти) прийняття-передавання товарної продукції (далі – Розрахункові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документи) за розрахунковий період, впродовж трьох календарних днів підписати їх та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повернути Постачальнику або надати заперечення щодо них в строк наданий для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підписання.</a:t>
            </a:r>
          </a:p>
        </p:txBody>
      </p:sp>
      <p:sp>
        <p:nvSpPr>
          <p:cNvPr id="160" name="Оплата послуг з розподілу електричної енергії здійснюється безпосередньо оператору…"/>
          <p:cNvSpPr txBox="1"/>
          <p:nvPr/>
        </p:nvSpPr>
        <p:spPr>
          <a:xfrm>
            <a:off x="3998605" y="8627209"/>
            <a:ext cx="1337312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Оплата послуг з розподілу електричної енергії здійснюється безпосередньо оператору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системи розподілу. Оплата послуг з передачі електричної енергії здійснюється через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t>Постачальника з наступним переведенням цієї оплати оператору системи передачі.</a:t>
            </a:r>
          </a:p>
        </p:txBody>
      </p:sp>
      <p:sp>
        <p:nvSpPr>
          <p:cNvPr id="161" name="Approved"/>
          <p:cNvSpPr/>
          <p:nvPr/>
        </p:nvSpPr>
        <p:spPr>
          <a:xfrm>
            <a:off x="2057400" y="5279649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62" name="Approved"/>
          <p:cNvSpPr/>
          <p:nvPr/>
        </p:nvSpPr>
        <p:spPr>
          <a:xfrm>
            <a:off x="2057400" y="8576409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9" y="0"/>
                </a:moveTo>
                <a:cubicBezTo>
                  <a:pt x="4834" y="0"/>
                  <a:pt x="0" y="4836"/>
                  <a:pt x="0" y="10801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4" y="21600"/>
                  <a:pt x="21600" y="16765"/>
                  <a:pt x="21600" y="10801"/>
                </a:cubicBezTo>
                <a:cubicBezTo>
                  <a:pt x="21600" y="4836"/>
                  <a:pt x="16764" y="0"/>
                  <a:pt x="10799" y="0"/>
                </a:cubicBezTo>
                <a:close/>
                <a:moveTo>
                  <a:pt x="16449" y="5521"/>
                </a:moveTo>
                <a:cubicBezTo>
                  <a:pt x="16477" y="5521"/>
                  <a:pt x="16505" y="5532"/>
                  <a:pt x="16527" y="5553"/>
                </a:cubicBezTo>
                <a:lnTo>
                  <a:pt x="18129" y="7155"/>
                </a:lnTo>
                <a:cubicBezTo>
                  <a:pt x="18171" y="7198"/>
                  <a:pt x="18171" y="7268"/>
                  <a:pt x="18129" y="7311"/>
                </a:cubicBezTo>
                <a:lnTo>
                  <a:pt x="8340" y="17100"/>
                </a:lnTo>
                <a:cubicBezTo>
                  <a:pt x="8297" y="17142"/>
                  <a:pt x="8227" y="17142"/>
                  <a:pt x="8185" y="17100"/>
                </a:cubicBezTo>
                <a:lnTo>
                  <a:pt x="7693" y="16608"/>
                </a:lnTo>
                <a:lnTo>
                  <a:pt x="6505" y="15420"/>
                </a:lnTo>
                <a:lnTo>
                  <a:pt x="3062" y="11977"/>
                </a:lnTo>
                <a:cubicBezTo>
                  <a:pt x="3020" y="11934"/>
                  <a:pt x="3020" y="11866"/>
                  <a:pt x="3062" y="11823"/>
                </a:cubicBezTo>
                <a:lnTo>
                  <a:pt x="4664" y="10221"/>
                </a:lnTo>
                <a:cubicBezTo>
                  <a:pt x="4707" y="10178"/>
                  <a:pt x="4777" y="10178"/>
                  <a:pt x="4820" y="10221"/>
                </a:cubicBezTo>
                <a:lnTo>
                  <a:pt x="8185" y="13586"/>
                </a:lnTo>
                <a:cubicBezTo>
                  <a:pt x="8227" y="13629"/>
                  <a:pt x="8297" y="13629"/>
                  <a:pt x="8340" y="13586"/>
                </a:cubicBezTo>
                <a:lnTo>
                  <a:pt x="16373" y="5553"/>
                </a:lnTo>
                <a:cubicBezTo>
                  <a:pt x="16394" y="5532"/>
                  <a:pt x="16421" y="5521"/>
                  <a:pt x="16449" y="552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3482" y="2353587"/>
            <a:ext cx="6595219" cy="428324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ounded Rectangle"/>
          <p:cNvSpPr/>
          <p:nvPr/>
        </p:nvSpPr>
        <p:spPr>
          <a:xfrm>
            <a:off x="12928600" y="3011228"/>
            <a:ext cx="8713414" cy="8266011"/>
          </a:xfrm>
          <a:prstGeom prst="roundRect">
            <a:avLst>
              <a:gd name="adj" fmla="val 14262"/>
            </a:avLst>
          </a:prstGeom>
          <a:gradFill>
            <a:gsLst>
              <a:gs pos="0">
                <a:srgbClr val="050913"/>
              </a:gs>
              <a:gs pos="100000">
                <a:srgbClr val="0F1934"/>
              </a:gs>
            </a:gsLst>
            <a:lin ang="5400000"/>
          </a:gradFill>
          <a:ln w="12700">
            <a:solidFill>
              <a:srgbClr val="FFFFFF"/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66" name="КОНТАКТИ"/>
          <p:cNvSpPr txBox="1"/>
          <p:nvPr/>
        </p:nvSpPr>
        <p:spPr>
          <a:xfrm>
            <a:off x="13634466" y="4050708"/>
            <a:ext cx="382066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КОНТАКТИ</a:t>
            </a:r>
          </a:p>
        </p:txBody>
      </p:sp>
      <p:sp>
        <p:nvSpPr>
          <p:cNvPr id="167" name="Київська обл., м. Буча,  вул. Нове Шосе, 16, oф. 264"/>
          <p:cNvSpPr txBox="1"/>
          <p:nvPr/>
        </p:nvSpPr>
        <p:spPr>
          <a:xfrm>
            <a:off x="13863480" y="5611122"/>
            <a:ext cx="714845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Київська обл., м. Буча,  вул. Нове Шосе, 16, oф. 264</a:t>
            </a:r>
          </a:p>
        </p:txBody>
      </p:sp>
      <p:sp>
        <p:nvSpPr>
          <p:cNvPr id="168" name="+ 38 (067) 306 00 36                               + 38 (097) 901  02 28"/>
          <p:cNvSpPr txBox="1"/>
          <p:nvPr/>
        </p:nvSpPr>
        <p:spPr>
          <a:xfrm>
            <a:off x="13842427" y="8026006"/>
            <a:ext cx="688575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+ 38 (067) 306 00 36                               + 38 (097) 901  02 28</a:t>
            </a:r>
          </a:p>
        </p:txBody>
      </p:sp>
      <p:sp>
        <p:nvSpPr>
          <p:cNvPr id="169" name="powereg@ukr.net"/>
          <p:cNvSpPr txBox="1"/>
          <p:nvPr/>
        </p:nvSpPr>
        <p:spPr>
          <a:xfrm>
            <a:off x="13842427" y="6921434"/>
            <a:ext cx="688575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powereg@ukr.net</a:t>
            </a:r>
          </a:p>
        </p:txBody>
      </p:sp>
      <p:sp>
        <p:nvSpPr>
          <p:cNvPr id="170" name="www.pegroup.com.ua"/>
          <p:cNvSpPr txBox="1"/>
          <p:nvPr/>
        </p:nvSpPr>
        <p:spPr>
          <a:xfrm>
            <a:off x="13842427" y="9561422"/>
            <a:ext cx="688575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000" u="sng">
                <a:latin typeface="Helvetica"/>
                <a:ea typeface="Helvetica"/>
                <a:cs typeface="Helvetica"/>
                <a:sym typeface="Helvetica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www.pegroup.com.ua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